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7" r:id="rId4"/>
    <p:sldId id="262" r:id="rId5"/>
    <p:sldId id="263" r:id="rId6"/>
    <p:sldId id="269" r:id="rId7"/>
    <p:sldId id="264" r:id="rId8"/>
    <p:sldId id="265" r:id="rId9"/>
    <p:sldId id="268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4CA1F-A27B-E643-8540-8E8A2112219D}" type="datetimeFigureOut">
              <a:rPr lang="de-DE" smtClean="0"/>
              <a:t>14.02.23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D53C9-83F3-084C-82C5-54F16E53627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56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1814B-2F75-2E95-32A2-D55ED8706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3042696-0D02-9CC3-56C5-77C4B9C7E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A73BF7-9A0F-B8F0-D6A1-E2A6B6B8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676-B77B-C745-A782-E469796A198B}" type="datetimeFigureOut">
              <a:rPr lang="de-DE" smtClean="0"/>
              <a:t>14.02.23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3CFF25-4AB4-3A90-924B-1CFC289D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83EF83-4C61-7CBD-24C9-0AA51909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86A4-B022-7D42-B170-A8BE8AC0F05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367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83C8B-223F-6078-2686-F0E2C13E0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292EB8-9EF4-B5BF-E98A-01365A4A1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FF656E-32AA-893F-D32E-4EA76DBF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676-B77B-C745-A782-E469796A198B}" type="datetimeFigureOut">
              <a:rPr lang="de-DE" smtClean="0"/>
              <a:t>14.02.23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CBB813-1CE9-C75B-B336-749FAEFE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0F4A1D-0434-F437-16E5-3756ABA2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86A4-B022-7D42-B170-A8BE8AC0F05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279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6233934-C578-DDA9-B23B-BFB2A3ECD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F12B0A2-3CF4-D117-976B-48132C083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6A4988-987D-808D-DD29-AD31F213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676-B77B-C745-A782-E469796A198B}" type="datetimeFigureOut">
              <a:rPr lang="de-DE" smtClean="0"/>
              <a:t>14.02.23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4AC71D-BC3F-6A53-C82E-86F63185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1B6CDA-D132-E55D-FEAB-8A81AC82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86A4-B022-7D42-B170-A8BE8AC0F05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726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1CE75-0A55-2E4D-5023-0A1C2B00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56233E-8C32-0F56-FD81-92AEBC530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2A3BC3-085F-A990-AB2D-44337D6D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676-B77B-C745-A782-E469796A198B}" type="datetimeFigureOut">
              <a:rPr lang="de-DE" smtClean="0"/>
              <a:t>14.02.23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FDD6A1-6818-6FC3-3E53-D69F893C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E58472-AD2B-3DDD-C369-0B9D988D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86A4-B022-7D42-B170-A8BE8AC0F05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84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E18DF-3A3B-C3D4-903B-77D9B8C11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0F435F-A4C4-B73A-F62E-E24F9E622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D55967-F458-0E47-AD73-7EEBF28A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676-B77B-C745-A782-E469796A198B}" type="datetimeFigureOut">
              <a:rPr lang="de-DE" smtClean="0"/>
              <a:t>14.02.23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499325-462A-C755-EFD1-888FC5B1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F67D2F-5D79-780C-FB0A-95694467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86A4-B022-7D42-B170-A8BE8AC0F05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84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AD689-8E7E-B7EE-0C0D-D93EDCE5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3D2FB1-F70A-FB14-A196-0C925EA6E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C9D9FA-F520-FC1D-F155-7F3B10214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1632B1-56C1-BABB-261A-A4C8B829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676-B77B-C745-A782-E469796A198B}" type="datetimeFigureOut">
              <a:rPr lang="de-DE" smtClean="0"/>
              <a:t>14.02.23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812CD0-3BA1-AAFD-893A-5F2D5321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DBD906-2603-3EF3-6175-6B512742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86A4-B022-7D42-B170-A8BE8AC0F05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77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8FFA4-E562-FC16-8519-38844B9D8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4BF5FE-C312-027C-97F3-3A6A9D7E6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23F6C6-EBFE-9FAE-1234-3E9AD20C4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4FDDD8-7BFD-3371-6373-C73086130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6B63C54-7835-90EF-F1CB-1C02666C5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259F24B-B36D-892E-4C4B-2BDA209E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676-B77B-C745-A782-E469796A198B}" type="datetimeFigureOut">
              <a:rPr lang="de-DE" smtClean="0"/>
              <a:t>14.02.23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E6263FE-B3D6-1DDB-1913-14E1733D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0C40887-4F96-EAA2-D51C-BA04CB36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86A4-B022-7D42-B170-A8BE8AC0F05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381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FD985-4EEF-A2C7-D098-D6AE46C7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4E8FD6-D56B-B49B-C74F-C69666B5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676-B77B-C745-A782-E469796A198B}" type="datetimeFigureOut">
              <a:rPr lang="de-DE" smtClean="0"/>
              <a:t>14.02.23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16DE7E-934A-A333-0070-51A964AB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DB2406-C7CF-A738-9A9A-3830E5C9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86A4-B022-7D42-B170-A8BE8AC0F05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182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A1E0033-AAF5-E1F9-95B4-0BCF4B923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676-B77B-C745-A782-E469796A198B}" type="datetimeFigureOut">
              <a:rPr lang="de-DE" smtClean="0"/>
              <a:t>14.02.23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46DC70-7A56-9B63-5AFA-A7793752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09421F-2734-ACAE-96A4-3646F908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86A4-B022-7D42-B170-A8BE8AC0F05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181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31F58-B53D-B186-1145-A9B132DB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8345B8-1164-C3D4-EBEC-A3F6C1C33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A9111A-457E-B686-BC63-70B9569FC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F408B5-74C8-1D0A-FA62-FFEB0E4E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676-B77B-C745-A782-E469796A198B}" type="datetimeFigureOut">
              <a:rPr lang="de-DE" smtClean="0"/>
              <a:t>14.02.23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2E85C0-36D6-216C-2E41-31CD33CD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698E01-631F-E1BE-07B7-F0B405B0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86A4-B022-7D42-B170-A8BE8AC0F05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449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6F8B2-D280-BF97-42AE-2BD68040B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A28B3D4-7D85-3639-5E77-673B5AFCB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E632B5-A82B-C2B7-F195-BEBFF3253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E169DD-B4AF-24D3-9523-599867F3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8676-B77B-C745-A782-E469796A198B}" type="datetimeFigureOut">
              <a:rPr lang="de-DE" smtClean="0"/>
              <a:t>14.02.23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E2B093-7C0A-3C6F-0030-6C8F3BA0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C53C9F-E13E-485C-585B-578278E8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86A4-B022-7D42-B170-A8BE8AC0F05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209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59FA118-71DD-2797-EBDA-B2E420BE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7DB676-1A3A-1035-F222-B00E2D248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8B17D8-F942-F94D-78BF-7C22B2E51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8676-B77B-C745-A782-E469796A198B}" type="datetimeFigureOut">
              <a:rPr lang="de-DE" smtClean="0"/>
              <a:t>14.02.23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94701B-0A8D-3065-55C7-4061DAAC8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B37AEE-C4F9-80F7-7A93-4722C0909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A86A4-B022-7D42-B170-A8BE8AC0F05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52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0926F-95E0-6120-B779-FAC65E2603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5400" dirty="0"/>
              <a:t>HF Bürgerbeteiligung </a:t>
            </a:r>
            <a:br>
              <a:rPr lang="de-DE" sz="5400" dirty="0"/>
            </a:br>
            <a:r>
              <a:rPr lang="de-DE" sz="5400" dirty="0"/>
              <a:t>und Transparenz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B21DC0B-F74D-31D0-B6D9-2F27BC4BA2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Diskussionsgrundlagen</a:t>
            </a:r>
          </a:p>
          <a:p>
            <a:r>
              <a:rPr lang="de-DE" dirty="0"/>
              <a:t> für Kernteam-Treffen </a:t>
            </a:r>
          </a:p>
          <a:p>
            <a:r>
              <a:rPr lang="de-DE" dirty="0"/>
              <a:t>am 15.02.2023</a:t>
            </a:r>
          </a:p>
        </p:txBody>
      </p:sp>
    </p:spTree>
    <p:extLst>
      <p:ext uri="{BB962C8B-B14F-4D97-AF65-F5344CB8AC3E}">
        <p14:creationId xmlns:p14="http://schemas.microsoft.com/office/powerpoint/2010/main" val="2892775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69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5D4A9-736D-6828-B061-CF65C692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034"/>
          </a:xfrm>
        </p:spPr>
        <p:txBody>
          <a:bodyPr>
            <a:normAutofit fontScale="90000"/>
          </a:bodyPr>
          <a:lstStyle/>
          <a:p>
            <a:r>
              <a:rPr lang="de-DE" sz="2800" b="1" dirty="0"/>
              <a:t>Koordinierungsstelle: Zentrale Service-Einheit für Beteiligung:</a:t>
            </a:r>
            <a:br>
              <a:rPr lang="de-DE" sz="2800" b="1" dirty="0"/>
            </a:br>
            <a:r>
              <a:rPr lang="de-DE" sz="2200" b="1" dirty="0">
                <a:solidFill>
                  <a:schemeClr val="accent6">
                    <a:lumMod val="75000"/>
                  </a:schemeClr>
                </a:solidFill>
              </a:rPr>
              <a:t>Aufgaben</a:t>
            </a:r>
            <a:r>
              <a:rPr lang="de-DE" sz="2800" b="1" dirty="0"/>
              <a:t>				</a:t>
            </a:r>
            <a:r>
              <a:rPr lang="de-DE" sz="2200" b="1" dirty="0">
                <a:solidFill>
                  <a:schemeClr val="accent6">
                    <a:lumMod val="75000"/>
                  </a:schemeClr>
                </a:solidFill>
              </a:rPr>
              <a:t>Platzierung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373A75-94C0-B432-2D40-8CF9979C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55206"/>
            <a:ext cx="10319951" cy="365125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tx1"/>
                </a:solidFill>
              </a:rPr>
              <a:t>Quelle: Studie der ALLIANZ Vielfältige Demokratie der Bertelsmann-Stiftung „Bürgerbeteiligung in Kommunen verankern“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F58E86F-058B-1584-4626-3AC18EDAB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461" y="1177159"/>
            <a:ext cx="4200651" cy="5272371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8ABEDE7D-7DDA-DCC2-2EFD-25EA00D33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177160"/>
            <a:ext cx="3746158" cy="52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9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3740C76-F69B-D5F7-B6A3-E647E7597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550" y="1078303"/>
            <a:ext cx="7232677" cy="4964441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A5D4A9-736D-6828-B061-CF65C692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034"/>
          </a:xfrm>
        </p:spPr>
        <p:txBody>
          <a:bodyPr>
            <a:normAutofit/>
          </a:bodyPr>
          <a:lstStyle/>
          <a:p>
            <a:r>
              <a:rPr lang="de-DE" sz="2800" b="1" dirty="0"/>
              <a:t>Instrumente zur Verankerung von Bürgerbeteiligung in Kommunen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373A75-94C0-B432-2D40-8CF9979C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319951" cy="365125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tx1"/>
                </a:solidFill>
              </a:rPr>
              <a:t>Quelle: Studie der ALLIANZ Vielfältige Demokratie der Bertelsmann-Stiftung „Bürgerbeteiligung in Kommunen verankern“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091824D-6524-77AD-FDA9-D53939AE1A73}"/>
              </a:ext>
            </a:extLst>
          </p:cNvPr>
          <p:cNvSpPr txBox="1"/>
          <p:nvPr/>
        </p:nvSpPr>
        <p:spPr>
          <a:xfrm>
            <a:off x="8439665" y="1566038"/>
            <a:ext cx="3126259" cy="437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dirty="0"/>
              <a:t>Vorschlag für Bad Herrenalb: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Formate definieren: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projekt/anlassbezogene   </a:t>
            </a:r>
            <a:r>
              <a:rPr lang="en-US" dirty="0"/>
              <a:t>z.B. Bürgerinformations- veranstaltungen, Bürgerbefragungen usw.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kontiunierliche</a:t>
            </a:r>
            <a:r>
              <a:rPr lang="en-US" dirty="0"/>
              <a:t>                   z.B. Jahresstadtgespräch, Strategieworkshops, Kinder- und </a:t>
            </a:r>
            <a:r>
              <a:rPr lang="en-US" dirty="0" err="1"/>
              <a:t>Jugendbeteiligung</a:t>
            </a:r>
            <a:r>
              <a:rPr lang="en-US" dirty="0"/>
              <a:t> usw.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diese festschreiben in der Satzung  </a:t>
            </a:r>
            <a:endParaRPr lang="en-US" sz="18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2E8EAD5-EFB8-3764-2A0C-FFFC12F50A00}"/>
              </a:ext>
            </a:extLst>
          </p:cNvPr>
          <p:cNvSpPr/>
          <p:nvPr/>
        </p:nvSpPr>
        <p:spPr>
          <a:xfrm>
            <a:off x="6415216" y="1127731"/>
            <a:ext cx="1779011" cy="496444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35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5D4A9-736D-6828-B061-CF65C692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034"/>
          </a:xfrm>
        </p:spPr>
        <p:txBody>
          <a:bodyPr>
            <a:normAutofit fontScale="90000"/>
          </a:bodyPr>
          <a:lstStyle/>
          <a:p>
            <a:r>
              <a:rPr lang="de-DE" sz="2800" b="1" dirty="0"/>
              <a:t>Erfolgsfaktoren für die Verankerung von Bürgerbeteiligung in Kommunen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373A75-94C0-B432-2D40-8CF9979C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319951" cy="365125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tx1"/>
                </a:solidFill>
              </a:rPr>
              <a:t>Quelle: Studie der ALLIANZ Vielfältige Demokratie der Bertelsmann-Stiftung „Bürgerbeteiligung in Kommunen verankern“</a:t>
            </a:r>
          </a:p>
        </p:txBody>
      </p:sp>
      <p:pic>
        <p:nvPicPr>
          <p:cNvPr id="7" name="Inhaltsplatzhalter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BF529097-5DAE-F8A9-E385-E41B8F431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263649"/>
            <a:ext cx="8102293" cy="4160967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D1E6ED3-7357-4703-1F3D-210497353830}"/>
              </a:ext>
            </a:extLst>
          </p:cNvPr>
          <p:cNvSpPr txBox="1"/>
          <p:nvPr/>
        </p:nvSpPr>
        <p:spPr>
          <a:xfrm>
            <a:off x="9218141" y="1263649"/>
            <a:ext cx="26567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Fragestellung für Bad Herrenalb: </a:t>
            </a:r>
          </a:p>
          <a:p>
            <a:endParaRPr lang="de-DE" dirty="0"/>
          </a:p>
          <a:p>
            <a:r>
              <a:rPr lang="de-DE" dirty="0"/>
              <a:t>Diese Voraussetzungen kennen wir bereits als Resultat aus den bisherigen Workshops</a:t>
            </a:r>
          </a:p>
          <a:p>
            <a:endParaRPr lang="de-DE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dirty="0"/>
              <a:t>Inwieweit besteht Einigkeit, dass wir diese erfüllen müssen und wollen?</a:t>
            </a:r>
          </a:p>
          <a:p>
            <a:endParaRPr lang="de-DE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dirty="0"/>
              <a:t>Und wenn ja – wie können wir diese gemeinsam erreichen? </a:t>
            </a:r>
          </a:p>
        </p:txBody>
      </p:sp>
    </p:spTree>
    <p:extLst>
      <p:ext uri="{BB962C8B-B14F-4D97-AF65-F5344CB8AC3E}">
        <p14:creationId xmlns:p14="http://schemas.microsoft.com/office/powerpoint/2010/main" val="332594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5D4A9-736D-6828-B061-CF65C692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343"/>
            <a:ext cx="10515600" cy="812034"/>
          </a:xfrm>
        </p:spPr>
        <p:txBody>
          <a:bodyPr>
            <a:normAutofit/>
          </a:bodyPr>
          <a:lstStyle/>
          <a:p>
            <a:r>
              <a:rPr lang="de-DE" sz="2800" b="1" dirty="0"/>
              <a:t>Instrumente zur Verankerung von Bürgerbeteiligung in Kommunen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373A75-94C0-B432-2D40-8CF9979C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319951" cy="365125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tx1"/>
                </a:solidFill>
              </a:rPr>
              <a:t>Quelle: Studie der ALLIANZ Vielfältige Demokratie der Bertelsmann-Stiftung „Bürgerbeteiligung in Kommunen verankern“</a:t>
            </a:r>
          </a:p>
        </p:txBody>
      </p:sp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3389EEEE-927F-8C45-4FC8-B44AAAF25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668" y="799070"/>
            <a:ext cx="8096381" cy="5557280"/>
          </a:xfrm>
        </p:spPr>
      </p:pic>
    </p:spTree>
    <p:extLst>
      <p:ext uri="{BB962C8B-B14F-4D97-AF65-F5344CB8AC3E}">
        <p14:creationId xmlns:p14="http://schemas.microsoft.com/office/powerpoint/2010/main" val="336648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71FF30C2-5995-B225-26A1-41F6386F6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837" y="1094877"/>
            <a:ext cx="7255693" cy="4980239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A5D4A9-736D-6828-B061-CF65C692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034"/>
          </a:xfrm>
        </p:spPr>
        <p:txBody>
          <a:bodyPr>
            <a:normAutofit/>
          </a:bodyPr>
          <a:lstStyle/>
          <a:p>
            <a:r>
              <a:rPr lang="de-DE" sz="2800" b="1" dirty="0"/>
              <a:t>Instrumente zur Verankerung von Bürgerbeteiligung in Kommunen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373A75-94C0-B432-2D40-8CF9979C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319951" cy="365125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tx1"/>
                </a:solidFill>
              </a:rPr>
              <a:t>Quelle: Studie der ALLIANZ Vielfältige Demokratie der Bertelsmann-Stiftung „Bürgerbeteiligung in Kommunen verankern“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091824D-6524-77AD-FDA9-D53939AE1A73}"/>
              </a:ext>
            </a:extLst>
          </p:cNvPr>
          <p:cNvSpPr txBox="1"/>
          <p:nvPr/>
        </p:nvSpPr>
        <p:spPr>
          <a:xfrm>
            <a:off x="8587949" y="1467182"/>
            <a:ext cx="3126259" cy="3296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dirty="0"/>
              <a:t>Vorschlag für Bad Herrenalb: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Leitlinien gemeinsam erarbeiten durch eine Arbeitsgruppe bestehend aus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Bürgern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Mitgliedern des Gemeinderats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einer beauftragten Person aus der  Verwaltung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B431A0D-AA6B-FFB1-B91D-99F8D5B34953}"/>
              </a:ext>
            </a:extLst>
          </p:cNvPr>
          <p:cNvSpPr/>
          <p:nvPr/>
        </p:nvSpPr>
        <p:spPr>
          <a:xfrm>
            <a:off x="1797269" y="1094877"/>
            <a:ext cx="1501985" cy="516233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78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5D4A9-736D-6828-B061-CF65C692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034"/>
          </a:xfrm>
        </p:spPr>
        <p:txBody>
          <a:bodyPr>
            <a:normAutofit/>
          </a:bodyPr>
          <a:lstStyle/>
          <a:p>
            <a:r>
              <a:rPr lang="de-DE" sz="2800" b="1" dirty="0"/>
              <a:t>Eckpunkte für </a:t>
            </a:r>
            <a:r>
              <a:rPr lang="de-DE" sz="2800" b="1" u="sng" dirty="0"/>
              <a:t>Leitlinien</a:t>
            </a:r>
            <a:r>
              <a:rPr lang="de-DE" sz="2800" b="1" dirty="0"/>
              <a:t> der Bürgerbeteiligung - 1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373A75-94C0-B432-2D40-8CF9979C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319951" cy="365125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tx1"/>
                </a:solidFill>
              </a:rPr>
              <a:t>Quelle: Studie der ALLIANZ Vielfältige Demokratie der Bertelsmann-Stiftung „Bürgerbeteiligung in Kommunen verankern“</a:t>
            </a: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2AC02C62-8933-B3DF-AB87-AE2B69FA6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48436"/>
            <a:ext cx="7601466" cy="53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5D4A9-736D-6828-B061-CF65C692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034"/>
          </a:xfrm>
        </p:spPr>
        <p:txBody>
          <a:bodyPr>
            <a:normAutofit/>
          </a:bodyPr>
          <a:lstStyle/>
          <a:p>
            <a:r>
              <a:rPr lang="de-DE" sz="2800" b="1" dirty="0"/>
              <a:t>Eckpunkte für </a:t>
            </a:r>
            <a:r>
              <a:rPr lang="de-DE" sz="2800" b="1" u="sng" dirty="0"/>
              <a:t>Leitlinien</a:t>
            </a:r>
            <a:r>
              <a:rPr lang="de-DE" sz="2800" b="1" dirty="0"/>
              <a:t> der Bürgerbeteiligung - 2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373A75-94C0-B432-2D40-8CF9979C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319951" cy="365125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tx1"/>
                </a:solidFill>
              </a:rPr>
              <a:t>Quelle: Studie der ALLIANZ Vielfältige Demokratie der Bertelsmann-Stiftung „Bürgerbeteiligung in Kommunen verankern“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D01AF89A-1F05-77DA-8F58-6C8ACEB2F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16522"/>
            <a:ext cx="7255476" cy="534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1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7E278781-6189-7B54-9780-C6EADF1CB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264" y="1160683"/>
            <a:ext cx="7232677" cy="4964441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A5D4A9-736D-6828-B061-CF65C692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034"/>
          </a:xfrm>
        </p:spPr>
        <p:txBody>
          <a:bodyPr>
            <a:normAutofit/>
          </a:bodyPr>
          <a:lstStyle/>
          <a:p>
            <a:r>
              <a:rPr lang="de-DE" sz="2800" b="1" dirty="0"/>
              <a:t>Instrumente zur Verankerung von Bürgerbeteiligung in Kommunen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373A75-94C0-B432-2D40-8CF9979C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319951" cy="365125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tx1"/>
                </a:solidFill>
              </a:rPr>
              <a:t>Quelle: Studie der ALLIANZ Vielfältige Demokratie der Bertelsmann-Stiftung „Bürgerbeteiligung in Kommunen verankern“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091824D-6524-77AD-FDA9-D53939AE1A73}"/>
              </a:ext>
            </a:extLst>
          </p:cNvPr>
          <p:cNvSpPr txBox="1"/>
          <p:nvPr/>
        </p:nvSpPr>
        <p:spPr>
          <a:xfrm>
            <a:off x="8439665" y="1269470"/>
            <a:ext cx="3126259" cy="4696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dirty="0"/>
              <a:t>Vorschlag für Bad Herrenalb: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Satzung erarbeiten 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durch die Arbeitsgruppe</a:t>
            </a:r>
            <a:endParaRPr lang="en-US" sz="1800" dirty="0"/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aufbauend auf den Leitlinien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anhand von Mustersatzung (</a:t>
            </a:r>
            <a:r>
              <a:rPr lang="en-US" dirty="0"/>
              <a:t>z.B. aus der Studie)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oder orientierend an bereits bestehenden Satzungen (z.B. Heidelberg u.a.) 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Beschluss der Leitlinien und der Satzung durch Gemeinderat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B431A0D-AA6B-FFB1-B91D-99F8D5B34953}"/>
              </a:ext>
            </a:extLst>
          </p:cNvPr>
          <p:cNvSpPr/>
          <p:nvPr/>
        </p:nvSpPr>
        <p:spPr>
          <a:xfrm>
            <a:off x="3329507" y="1168921"/>
            <a:ext cx="1376855" cy="496444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163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5D4A9-736D-6828-B061-CF65C692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034"/>
          </a:xfrm>
        </p:spPr>
        <p:txBody>
          <a:bodyPr>
            <a:normAutofit/>
          </a:bodyPr>
          <a:lstStyle/>
          <a:p>
            <a:r>
              <a:rPr lang="de-DE" sz="2800" b="1" dirty="0"/>
              <a:t>Eckpunkte für </a:t>
            </a:r>
            <a:r>
              <a:rPr lang="de-DE" sz="2800" b="1" u="sng" dirty="0"/>
              <a:t>Bürgerbeteiligungssatzungen</a:t>
            </a:r>
            <a:r>
              <a:rPr lang="de-DE" sz="2800" b="1" dirty="0"/>
              <a:t> - 1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373A75-94C0-B432-2D40-8CF9979C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319951" cy="365125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tx1"/>
                </a:solidFill>
              </a:rPr>
              <a:t>Quelle: Studie der ALLIANZ Vielfältige Demokratie der Bertelsmann-Stiftung „Bürgerbeteiligung in Kommunen verankern“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1E161F90-F393-DC87-951F-82B910093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9644"/>
            <a:ext cx="6970694" cy="42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3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5D4A9-736D-6828-B061-CF65C692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034"/>
          </a:xfrm>
        </p:spPr>
        <p:txBody>
          <a:bodyPr>
            <a:normAutofit/>
          </a:bodyPr>
          <a:lstStyle/>
          <a:p>
            <a:r>
              <a:rPr lang="de-DE" sz="2800" b="1" dirty="0"/>
              <a:t>Eckpunkte für </a:t>
            </a:r>
            <a:r>
              <a:rPr lang="de-DE" sz="2800" b="1" u="sng" dirty="0"/>
              <a:t>Bürgerbeteiligungssatzungen</a:t>
            </a:r>
            <a:r>
              <a:rPr lang="de-DE" sz="2800" b="1" dirty="0"/>
              <a:t> - 2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373A75-94C0-B432-2D40-8CF9979C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319951" cy="365125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tx1"/>
                </a:solidFill>
              </a:rPr>
              <a:t>Quelle: Studie der ALLIANZ Vielfältige Demokratie der Bertelsmann-Stiftung „Bürgerbeteiligung in Kommunen verankern“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F538F16B-B3B6-8892-919E-02497D95E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5442"/>
            <a:ext cx="7291824" cy="38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0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69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3079EFA1-7E1C-B365-A1AD-CE8C6A022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35895"/>
            <a:ext cx="7396888" cy="5077154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A5D4A9-736D-6828-B061-CF65C692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034"/>
          </a:xfrm>
        </p:spPr>
        <p:txBody>
          <a:bodyPr>
            <a:normAutofit/>
          </a:bodyPr>
          <a:lstStyle/>
          <a:p>
            <a:r>
              <a:rPr lang="de-DE" sz="2800" b="1" dirty="0"/>
              <a:t>Instrumente zur Verankerung von Bürgerbeteiligung in Kommunen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373A75-94C0-B432-2D40-8CF9979C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319951" cy="365125"/>
          </a:xfrm>
        </p:spPr>
        <p:txBody>
          <a:bodyPr/>
          <a:lstStyle/>
          <a:p>
            <a:pPr algn="l"/>
            <a:r>
              <a:rPr lang="de-DE" b="1" dirty="0">
                <a:solidFill>
                  <a:schemeClr val="tx1"/>
                </a:solidFill>
              </a:rPr>
              <a:t>Quelle: Studie der ALLIANZ Vielfältige Demokratie der Bertelsmann-Stiftung „Bürgerbeteiligung in Kommunen verankern“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091824D-6524-77AD-FDA9-D53939AE1A73}"/>
              </a:ext>
            </a:extLst>
          </p:cNvPr>
          <p:cNvSpPr txBox="1"/>
          <p:nvPr/>
        </p:nvSpPr>
        <p:spPr>
          <a:xfrm>
            <a:off x="8439665" y="1121194"/>
            <a:ext cx="3126259" cy="3776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dirty="0"/>
              <a:t>Vorschlag für Bad Herrenalb: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Schaffung einer Koordinationsstelle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als eigenständige Einheit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bestehend aus 3 Personen: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1 Bürger*in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1 Mitglied des GR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1 beauftragte Person aus Verwaltung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2E8EAD5-EFB8-3764-2A0C-FFFC12F50A00}"/>
              </a:ext>
            </a:extLst>
          </p:cNvPr>
          <p:cNvSpPr/>
          <p:nvPr/>
        </p:nvSpPr>
        <p:spPr>
          <a:xfrm>
            <a:off x="4670978" y="1092251"/>
            <a:ext cx="1729822" cy="5077154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4912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Macintosh PowerPoint</Application>
  <PresentationFormat>Breitbild</PresentationFormat>
  <Paragraphs>67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</vt:lpstr>
      <vt:lpstr>HF Bürgerbeteiligung  und Transparenz</vt:lpstr>
      <vt:lpstr>Instrumente zur Verankerung von Bürgerbeteiligung in Kommunen</vt:lpstr>
      <vt:lpstr>Instrumente zur Verankerung von Bürgerbeteiligung in Kommunen</vt:lpstr>
      <vt:lpstr>Eckpunkte für Leitlinien der Bürgerbeteiligung - 1</vt:lpstr>
      <vt:lpstr>Eckpunkte für Leitlinien der Bürgerbeteiligung - 2</vt:lpstr>
      <vt:lpstr>Instrumente zur Verankerung von Bürgerbeteiligung in Kommunen</vt:lpstr>
      <vt:lpstr>Eckpunkte für Bürgerbeteiligungssatzungen - 1</vt:lpstr>
      <vt:lpstr>Eckpunkte für Bürgerbeteiligungssatzungen - 2</vt:lpstr>
      <vt:lpstr>Instrumente zur Verankerung von Bürgerbeteiligung in Kommunen</vt:lpstr>
      <vt:lpstr>Koordinierungsstelle: Zentrale Service-Einheit für Beteiligung: Aufgaben    Platzierung</vt:lpstr>
      <vt:lpstr>Instrumente zur Verankerung von Bürgerbeteiligung in Kommunen</vt:lpstr>
      <vt:lpstr>Erfolgsfaktoren für die Verankerung von Bürgerbeteiligung in Kommunen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 Bürgerbeteiligung  und Transparenz</dc:title>
  <dc:creator>cbartle@me.com</dc:creator>
  <cp:lastModifiedBy>cbartle@me.com</cp:lastModifiedBy>
  <cp:revision>7</cp:revision>
  <dcterms:created xsi:type="dcterms:W3CDTF">2022-10-18T18:28:39Z</dcterms:created>
  <dcterms:modified xsi:type="dcterms:W3CDTF">2023-02-14T06:43:13Z</dcterms:modified>
</cp:coreProperties>
</file>